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12192000"/>
  <p:notesSz cx="6858000" cy="9144000"/>
  <p:embeddedFontLst>
    <p:embeddedFont>
      <p:font typeface="Source Code Pro Light"/>
      <p:regular r:id="rId35"/>
      <p:bold r:id="rId36"/>
    </p:embeddedFont>
    <p:embeddedFont>
      <p:font typeface="Source Code Pro Medium"/>
      <p:regular r:id="rId37"/>
      <p:bold r:id="rId38"/>
    </p:embeddedFont>
    <p:embeddedFont>
      <p:font typeface="Questrial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SourceCodeProLight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SourceCodeProMedium-regular.fntdata"/><Relationship Id="rId14" Type="http://schemas.openxmlformats.org/officeDocument/2006/relationships/slide" Target="slides/slide10.xml"/><Relationship Id="rId36" Type="http://schemas.openxmlformats.org/officeDocument/2006/relationships/font" Target="fonts/SourceCodeProLight-bold.fntdata"/><Relationship Id="rId17" Type="http://schemas.openxmlformats.org/officeDocument/2006/relationships/slide" Target="slides/slide13.xml"/><Relationship Id="rId39" Type="http://schemas.openxmlformats.org/officeDocument/2006/relationships/font" Target="fonts/Questrial-regular.fntdata"/><Relationship Id="rId16" Type="http://schemas.openxmlformats.org/officeDocument/2006/relationships/slide" Target="slides/slide12.xml"/><Relationship Id="rId38" Type="http://schemas.openxmlformats.org/officeDocument/2006/relationships/font" Target="fonts/SourceCodeProMedium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76200" lvl="0" marL="0" marR="0" rtl="0" algn="l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6" name="Shape 33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76200" lvl="0" marL="0" marR="0" rtl="0" algn="l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2266913" y="1360350"/>
            <a:ext cx="77433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0091EA"/>
              </a:buClr>
              <a:buSzPts val="6000"/>
              <a:buFont typeface="Calibri"/>
              <a:buNone/>
              <a:defRPr b="1" i="0" sz="4500" u="none" cap="none" strike="noStrike">
                <a:solidFill>
                  <a:srgbClr val="0091E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rgbClr val="0091EA"/>
              </a:buClr>
              <a:buSzPts val="6000"/>
              <a:buFont typeface="Arial"/>
              <a:buNone/>
              <a:defRPr b="1" sz="4500">
                <a:solidFill>
                  <a:srgbClr val="0091EA"/>
                </a:solidFill>
              </a:defRPr>
            </a:lvl2pPr>
            <a:lvl3pPr indent="0" lvl="2" rtl="0">
              <a:spcBef>
                <a:spcPts val="0"/>
              </a:spcBef>
              <a:buClr>
                <a:srgbClr val="0091EA"/>
              </a:buClr>
              <a:buSzPts val="6000"/>
              <a:buFont typeface="Arial"/>
              <a:buNone/>
              <a:defRPr b="1" sz="4500">
                <a:solidFill>
                  <a:srgbClr val="0091EA"/>
                </a:solidFill>
              </a:defRPr>
            </a:lvl3pPr>
            <a:lvl4pPr indent="0" lvl="3" rtl="0">
              <a:spcBef>
                <a:spcPts val="0"/>
              </a:spcBef>
              <a:buClr>
                <a:srgbClr val="0091EA"/>
              </a:buClr>
              <a:buSzPts val="6000"/>
              <a:buFont typeface="Arial"/>
              <a:buNone/>
              <a:defRPr b="1" sz="4500">
                <a:solidFill>
                  <a:srgbClr val="0091EA"/>
                </a:solidFill>
              </a:defRPr>
            </a:lvl4pPr>
            <a:lvl5pPr indent="0" lvl="4" rtl="0">
              <a:spcBef>
                <a:spcPts val="0"/>
              </a:spcBef>
              <a:buClr>
                <a:srgbClr val="0091EA"/>
              </a:buClr>
              <a:buSzPts val="6000"/>
              <a:buFont typeface="Arial"/>
              <a:buNone/>
              <a:defRPr b="1" sz="4500">
                <a:solidFill>
                  <a:srgbClr val="0091EA"/>
                </a:solidFill>
              </a:defRPr>
            </a:lvl5pPr>
            <a:lvl6pPr indent="0" lvl="5" rtl="0">
              <a:spcBef>
                <a:spcPts val="0"/>
              </a:spcBef>
              <a:buClr>
                <a:srgbClr val="0091EA"/>
              </a:buClr>
              <a:buSzPts val="6000"/>
              <a:buFont typeface="Arial"/>
              <a:buNone/>
              <a:defRPr b="1" sz="4500">
                <a:solidFill>
                  <a:srgbClr val="0091EA"/>
                </a:solidFill>
              </a:defRPr>
            </a:lvl6pPr>
            <a:lvl7pPr indent="0" lvl="6" rtl="0">
              <a:spcBef>
                <a:spcPts val="0"/>
              </a:spcBef>
              <a:buClr>
                <a:srgbClr val="0091EA"/>
              </a:buClr>
              <a:buSzPts val="6000"/>
              <a:buFont typeface="Arial"/>
              <a:buNone/>
              <a:defRPr b="1" sz="4500">
                <a:solidFill>
                  <a:srgbClr val="0091EA"/>
                </a:solidFill>
              </a:defRPr>
            </a:lvl7pPr>
            <a:lvl8pPr indent="0" lvl="7" rtl="0">
              <a:spcBef>
                <a:spcPts val="0"/>
              </a:spcBef>
              <a:buClr>
                <a:srgbClr val="0091EA"/>
              </a:buClr>
              <a:buSzPts val="6000"/>
              <a:buFont typeface="Arial"/>
              <a:buNone/>
              <a:defRPr b="1" sz="4500">
                <a:solidFill>
                  <a:srgbClr val="0091EA"/>
                </a:solidFill>
              </a:defRPr>
            </a:lvl8pPr>
            <a:lvl9pPr indent="0" lvl="8" rtl="0">
              <a:spcBef>
                <a:spcPts val="0"/>
              </a:spcBef>
              <a:buClr>
                <a:srgbClr val="0091EA"/>
              </a:buClr>
              <a:buSzPts val="6000"/>
              <a:buFont typeface="Arial"/>
              <a:buNone/>
              <a:defRPr b="1" sz="4500">
                <a:solidFill>
                  <a:srgbClr val="0091E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69" name="Shape 69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ctrTitle"/>
          </p:nvPr>
        </p:nvSpPr>
        <p:spPr>
          <a:xfrm>
            <a:off x="1766762" y="611900"/>
            <a:ext cx="8865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rIns="68550" wrap="square" tIns="68550">
            <a:noAutofit/>
          </a:bodyPr>
          <a:lstStyle/>
          <a:p>
            <a:pPr indent="-38100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0091EA"/>
              </a:buClr>
              <a:buSzPts val="6000"/>
              <a:buFont typeface="Calibri"/>
              <a:buNone/>
            </a:pPr>
            <a:r>
              <a:rPr b="0" lang="en-US" sz="3800">
                <a:solidFill>
                  <a:schemeClr val="dk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Realtime Sentiment Analysis</a:t>
            </a:r>
            <a:r>
              <a:rPr b="0" lang="en-US" sz="4800">
                <a:solidFill>
                  <a:schemeClr val="dk1"/>
                </a:solidFill>
              </a:rPr>
              <a:t> </a:t>
            </a:r>
            <a:r>
              <a:rPr b="0" lang="en-US" sz="30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Using Tweepy</a:t>
            </a:r>
          </a:p>
        </p:txBody>
      </p:sp>
      <p:sp>
        <p:nvSpPr>
          <p:cNvPr id="91" name="Shape 91"/>
          <p:cNvSpPr/>
          <p:nvPr/>
        </p:nvSpPr>
        <p:spPr>
          <a:xfrm flipH="1" rot="10800000">
            <a:off x="0" y="6650181"/>
            <a:ext cx="12192000" cy="230677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/>
          <p:nvPr/>
        </p:nvSpPr>
        <p:spPr>
          <a:xfrm flipH="1" rot="10800000">
            <a:off x="9827581" y="6650180"/>
            <a:ext cx="2364419" cy="230677"/>
          </a:xfrm>
          <a:prstGeom prst="rect">
            <a:avLst/>
          </a:prstGeom>
          <a:solidFill>
            <a:srgbClr val="418AD8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 b="-3670" l="-1930" r="1929" t="3669"/>
          <a:stretch/>
        </p:blipFill>
        <p:spPr>
          <a:xfrm>
            <a:off x="2846900" y="2182925"/>
            <a:ext cx="6705324" cy="353234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4997600" y="5715275"/>
            <a:ext cx="38166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Shruti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Shambhavi (92854)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999999"/>
                </a:solidFill>
              </a:rPr>
              <a:t>Tweepy: </a:t>
            </a:r>
            <a:r>
              <a:rPr lang="en-US">
                <a:solidFill>
                  <a:srgbClr val="666666"/>
                </a:solidFill>
              </a:rPr>
              <a:t>Tweet Extraction</a:t>
            </a:r>
            <a:r>
              <a:rPr lang="en-US"/>
              <a:t> (api.</a:t>
            </a:r>
            <a:r>
              <a:rPr lang="en-US">
                <a:solidFill>
                  <a:srgbClr val="0000FF"/>
                </a:solidFill>
              </a:rPr>
              <a:t>search</a:t>
            </a:r>
            <a:r>
              <a:rPr lang="en-US"/>
              <a:t>)</a:t>
            </a: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b="3698" l="1351" r="0" t="0"/>
          <a:stretch/>
        </p:blipFill>
        <p:spPr>
          <a:xfrm>
            <a:off x="803975" y="1974100"/>
            <a:ext cx="10515600" cy="409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Shape 192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193" name="Shape 193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999999"/>
                </a:solidFill>
              </a:rPr>
              <a:t>Tweepy: </a:t>
            </a:r>
            <a:r>
              <a:rPr lang="en-US">
                <a:solidFill>
                  <a:srgbClr val="666666"/>
                </a:solidFill>
              </a:rPr>
              <a:t>Tweet Extraction</a:t>
            </a:r>
            <a:r>
              <a:rPr lang="en-US"/>
              <a:t> (</a:t>
            </a:r>
            <a:r>
              <a:rPr lang="en-US">
                <a:solidFill>
                  <a:srgbClr val="0000FF"/>
                </a:solidFill>
              </a:rPr>
              <a:t>StreamListener</a:t>
            </a:r>
            <a:r>
              <a:rPr lang="en-US"/>
              <a:t>)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25" y="1825625"/>
            <a:ext cx="10672326" cy="4073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Shape 201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202" name="Shape 202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999999"/>
                </a:solidFill>
              </a:rPr>
              <a:t>Tweepy: </a:t>
            </a:r>
            <a:r>
              <a:rPr lang="en-US">
                <a:solidFill>
                  <a:srgbClr val="666666"/>
                </a:solidFill>
              </a:rPr>
              <a:t>Tweet Extraction</a:t>
            </a:r>
            <a:r>
              <a:rPr lang="en-US"/>
              <a:t> (</a:t>
            </a:r>
            <a:r>
              <a:rPr lang="en-US">
                <a:solidFill>
                  <a:srgbClr val="0000FF"/>
                </a:solidFill>
              </a:rPr>
              <a:t>StreamListener</a:t>
            </a:r>
            <a:r>
              <a:rPr lang="en-US"/>
              <a:t>)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75" y="2201124"/>
            <a:ext cx="11101073" cy="3001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Shape 210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211" name="Shape 211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999999"/>
                </a:solidFill>
              </a:rPr>
              <a:t>Tweepy: </a:t>
            </a:r>
            <a:r>
              <a:rPr lang="en-US">
                <a:solidFill>
                  <a:srgbClr val="666666"/>
                </a:solidFill>
              </a:rPr>
              <a:t>Tweet Extraction</a:t>
            </a:r>
            <a:r>
              <a:rPr lang="en-US"/>
              <a:t> (</a:t>
            </a:r>
            <a:r>
              <a:rPr lang="en-US">
                <a:solidFill>
                  <a:srgbClr val="0000FF"/>
                </a:solidFill>
              </a:rPr>
              <a:t>StreamListener</a:t>
            </a:r>
            <a:r>
              <a:rPr lang="en-US"/>
              <a:t>)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00" y="1865850"/>
            <a:ext cx="10447349" cy="40887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Shape 219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220" name="Shape 220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999999"/>
                </a:solidFill>
              </a:rPr>
              <a:t>Tweepy: </a:t>
            </a:r>
            <a:r>
              <a:rPr lang="en-US">
                <a:solidFill>
                  <a:srgbClr val="666666"/>
                </a:solidFill>
              </a:rPr>
              <a:t>Tweet Extraction</a:t>
            </a:r>
            <a:r>
              <a:rPr lang="en-US"/>
              <a:t> (</a:t>
            </a:r>
            <a:r>
              <a:rPr lang="en-US">
                <a:solidFill>
                  <a:srgbClr val="0000FF"/>
                </a:solidFill>
              </a:rPr>
              <a:t>StreamListener</a:t>
            </a:r>
            <a:r>
              <a:rPr lang="en-US"/>
              <a:t>)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375" y="1738325"/>
            <a:ext cx="6668973" cy="47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125" y="3787575"/>
            <a:ext cx="4137524" cy="8518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Shape 229"/>
          <p:cNvCxnSpPr>
            <a:stCxn id="228" idx="0"/>
          </p:cNvCxnSpPr>
          <p:nvPr/>
        </p:nvCxnSpPr>
        <p:spPr>
          <a:xfrm rot="-5400000">
            <a:off x="2861937" y="1570725"/>
            <a:ext cx="1657800" cy="2775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0" name="Shape 230"/>
          <p:cNvCxnSpPr/>
          <p:nvPr/>
        </p:nvCxnSpPr>
        <p:spPr>
          <a:xfrm flipH="1" rot="10800000">
            <a:off x="3506500" y="3487925"/>
            <a:ext cx="1646100" cy="922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231" name="Shape 231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232" name="Shape 232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999999"/>
                </a:solidFill>
              </a:rPr>
              <a:t>Tweepy: </a:t>
            </a:r>
            <a:r>
              <a:rPr lang="en-US"/>
              <a:t>Tweet Composition</a:t>
            </a:r>
          </a:p>
        </p:txBody>
      </p:sp>
      <p:sp>
        <p:nvSpPr>
          <p:cNvPr id="239" name="Shape 2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50" y="5381975"/>
            <a:ext cx="4825024" cy="11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5875" y="1621775"/>
            <a:ext cx="6142101" cy="4862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Shape 242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243" name="Shape 243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999999"/>
                </a:solidFill>
              </a:rPr>
              <a:t>Sentiment Analysis: </a:t>
            </a:r>
            <a:r>
              <a:rPr lang="en-US">
                <a:solidFill>
                  <a:srgbClr val="0000FF"/>
                </a:solidFill>
              </a:rPr>
              <a:t>TextBlob</a:t>
            </a: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950" y="1681762"/>
            <a:ext cx="8369698" cy="463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4475" y="2144425"/>
            <a:ext cx="2219325" cy="150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Shape 252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253" name="Shape 253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Plotting in Python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Tools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Matplotlib</a:t>
            </a:r>
          </a:p>
          <a:p>
            <a:pPr indent="-355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BaseMap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Plotly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D3 / Vega Translators</a:t>
            </a:r>
          </a:p>
          <a:p>
            <a:pPr indent="-355600" lvl="2" marL="1371600" marR="0" rtl="0" algn="l">
              <a:lnSpc>
                <a:spcPct val="90000"/>
              </a:lnSpc>
              <a:spcBef>
                <a:spcPts val="0"/>
              </a:spcBef>
              <a:buSzPts val="2000"/>
              <a:buChar char="•"/>
            </a:pPr>
            <a:r>
              <a:rPr lang="en-US"/>
              <a:t>Folium</a:t>
            </a:r>
          </a:p>
        </p:txBody>
      </p:sp>
      <p:grpSp>
        <p:nvGrpSpPr>
          <p:cNvPr id="261" name="Shape 261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262" name="Shape 262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999999"/>
                </a:solidFill>
              </a:rPr>
              <a:t>Plotting in Python:</a:t>
            </a:r>
            <a:r>
              <a:rPr lang="en-US"/>
              <a:t> Matplotlib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Benefits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Easy to install 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Works directly with python data structures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Lots of different styles available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Variety of plots available</a:t>
            </a:r>
          </a:p>
          <a:p>
            <a:pPr indent="-355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Statistical Plots</a:t>
            </a:r>
          </a:p>
          <a:p>
            <a:pPr indent="-355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Colours and contours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Subplots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Disadvantages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Render quality poor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Lot of code need to written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i="1" lang="en-US"/>
              <a:t>Bad support for maps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250" y="1863875"/>
            <a:ext cx="4631674" cy="4312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Shape 271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272" name="Shape 272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999999"/>
                </a:solidFill>
              </a:rPr>
              <a:t>Plotting in Python:</a:t>
            </a:r>
            <a:r>
              <a:rPr lang="en-US"/>
              <a:t> Matplotlib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500" y="2624250"/>
            <a:ext cx="6844351" cy="298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891" y="2352600"/>
            <a:ext cx="4433360" cy="36021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Shape 281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282" name="Shape 282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Overview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838200" y="1825625"/>
            <a:ext cx="49197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/>
              <a:t>Code Overview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Jupyter Notebooks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Tweepy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Authentication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Basics Features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Tweet Extraction</a:t>
            </a:r>
          </a:p>
          <a:p>
            <a:pPr indent="-355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Streaming</a:t>
            </a:r>
          </a:p>
          <a:p>
            <a:pPr indent="-355600" lvl="2" marL="1371600" marR="0" rtl="0" algn="l">
              <a:lnSpc>
                <a:spcPct val="90000"/>
              </a:lnSpc>
              <a:spcBef>
                <a:spcPts val="0"/>
              </a:spcBef>
              <a:buSzPts val="2000"/>
              <a:buChar char="-"/>
            </a:pPr>
            <a:r>
              <a:rPr lang="en-US"/>
              <a:t>api.search API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/>
        </p:nvSpPr>
        <p:spPr>
          <a:xfrm>
            <a:off x="6508425" y="1690700"/>
            <a:ext cx="3974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406400" lvl="0" marL="4572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</a:p>
          <a:p>
            <a:pPr indent="-381000" lvl="1" marL="9144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TextBlob</a:t>
            </a:r>
          </a:p>
          <a:p>
            <a:pPr indent="-406400" lvl="0" marL="4572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Plots</a:t>
            </a:r>
          </a:p>
          <a:p>
            <a:pPr indent="-381000" lvl="1" marL="9144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Folium Maps</a:t>
            </a:r>
          </a:p>
          <a:p>
            <a:pPr indent="-381000" lvl="0" marL="4572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</a:p>
          <a:p>
            <a:pPr indent="0" lvl="0" marL="457200" rt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" name="Shape 102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103" name="Shape 103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999999"/>
                </a:solidFill>
              </a:rPr>
              <a:t>Plotting in Python:</a:t>
            </a:r>
            <a:r>
              <a:rPr lang="en-US"/>
              <a:t> Plotly</a:t>
            </a:r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Benefits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Works great with Pandas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Ideal for sharing over the web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Interactive </a:t>
            </a:r>
          </a:p>
          <a:p>
            <a:pPr indent="-355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Zoom in and zoom out</a:t>
            </a:r>
          </a:p>
          <a:p>
            <a:pPr indent="-355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Tooltips available on hovering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Good rendering quality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Disadvantages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Not free for premium features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Like matplotlib, has a big boilerplate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Steep learning curve for beginners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800" y="1690825"/>
            <a:ext cx="4941349" cy="4403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Shape 291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292" name="Shape 292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999999"/>
                </a:solidFill>
              </a:rPr>
              <a:t>Plotting in Python:</a:t>
            </a:r>
            <a:r>
              <a:rPr lang="en-US"/>
              <a:t> Plotly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47" y="1843225"/>
            <a:ext cx="4832800" cy="34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525" y="1922951"/>
            <a:ext cx="5791401" cy="3498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Shape 301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302" name="Shape 302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999999"/>
                </a:solidFill>
              </a:rPr>
              <a:t>Plotting in Python:</a:t>
            </a:r>
            <a:r>
              <a:rPr lang="en-US"/>
              <a:t> Folium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838200" y="1825625"/>
            <a:ext cx="5451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Benefits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Based on D3/Vega Python Translators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Wonderful rendering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Interactive</a:t>
            </a:r>
            <a:r>
              <a:rPr lang="en-US"/>
              <a:t> Plots built-in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One of the best supports for maps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Simple learning curve for beginners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Disadvantages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Limited to Maps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675" y="1937725"/>
            <a:ext cx="5901898" cy="3508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Shape 311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312" name="Shape 312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999999"/>
                </a:solidFill>
              </a:rPr>
              <a:t>Plotting in Python:</a:t>
            </a:r>
            <a:r>
              <a:rPr lang="en-US"/>
              <a:t> </a:t>
            </a:r>
            <a:r>
              <a:rPr lang="en-US">
                <a:solidFill>
                  <a:srgbClr val="666666"/>
                </a:solidFill>
              </a:rPr>
              <a:t>Folium</a:t>
            </a:r>
            <a:r>
              <a:rPr lang="en-US"/>
              <a:t> </a:t>
            </a:r>
            <a:r>
              <a:rPr i="1" lang="en-US">
                <a:solidFill>
                  <a:srgbClr val="FF9900"/>
                </a:solidFill>
              </a:rPr>
              <a:t>choropleth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289774"/>
            <a:ext cx="5664602" cy="355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126" y="2985563"/>
            <a:ext cx="4724674" cy="2855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Shape 321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322" name="Shape 322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999999"/>
                </a:solidFill>
              </a:rPr>
              <a:t>Plotting in Python:</a:t>
            </a:r>
            <a:r>
              <a:rPr lang="en-US"/>
              <a:t> </a:t>
            </a:r>
            <a:r>
              <a:rPr lang="en-US">
                <a:solidFill>
                  <a:srgbClr val="666666"/>
                </a:solidFill>
              </a:rPr>
              <a:t>Folium</a:t>
            </a:r>
            <a:r>
              <a:rPr lang="en-US"/>
              <a:t> Initialize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641" y="1690825"/>
            <a:ext cx="7064946" cy="486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00" y="3277750"/>
            <a:ext cx="4144257" cy="960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Shape 331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332" name="Shape 332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999999"/>
                </a:solidFill>
              </a:rPr>
              <a:t>Plotting in Python:</a:t>
            </a:r>
            <a:r>
              <a:rPr lang="en-US"/>
              <a:t> </a:t>
            </a:r>
            <a:r>
              <a:rPr lang="en-US">
                <a:solidFill>
                  <a:srgbClr val="666666"/>
                </a:solidFill>
              </a:rPr>
              <a:t>Folium</a:t>
            </a:r>
            <a:r>
              <a:rPr lang="en-US"/>
              <a:t> Add Markers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175" y="1819950"/>
            <a:ext cx="5780623" cy="403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750" y="2345650"/>
            <a:ext cx="4647175" cy="3511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Shape 341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342" name="Shape 342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999999"/>
                </a:solidFill>
              </a:rPr>
              <a:t>Plotting in Python:</a:t>
            </a:r>
            <a:r>
              <a:rPr lang="en-US"/>
              <a:t> </a:t>
            </a:r>
            <a:r>
              <a:rPr lang="en-US">
                <a:solidFill>
                  <a:srgbClr val="666666"/>
                </a:solidFill>
              </a:rPr>
              <a:t>Folium</a:t>
            </a:r>
            <a:r>
              <a:rPr lang="en-US"/>
              <a:t> Deciding Markers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00" y="2301325"/>
            <a:ext cx="8086675" cy="3770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Shape 350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351" name="Shape 351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999999"/>
                </a:solidFill>
              </a:rPr>
              <a:t>Plotting in Python:</a:t>
            </a:r>
            <a:r>
              <a:rPr lang="en-US"/>
              <a:t> </a:t>
            </a:r>
            <a:r>
              <a:rPr lang="en-US">
                <a:solidFill>
                  <a:srgbClr val="666666"/>
                </a:solidFill>
              </a:rPr>
              <a:t>Folium</a:t>
            </a:r>
            <a:r>
              <a:rPr lang="en-US"/>
              <a:t> Final Render</a:t>
            </a:r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741" y="1798950"/>
            <a:ext cx="8045017" cy="4862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Shape 359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360" name="Shape 360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Review (Code Review)</a:t>
            </a:r>
          </a:p>
        </p:txBody>
      </p:sp>
      <p:grpSp>
        <p:nvGrpSpPr>
          <p:cNvPr id="367" name="Shape 367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368" name="Shape 368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923" y="1561050"/>
            <a:ext cx="6391603" cy="529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999999"/>
                </a:solidFill>
              </a:rPr>
              <a:t>References</a:t>
            </a:r>
          </a:p>
        </p:txBody>
      </p:sp>
      <p:grpSp>
        <p:nvGrpSpPr>
          <p:cNvPr id="376" name="Shape 376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377" name="Shape 377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523" y="1607725"/>
            <a:ext cx="6239072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Jupyter Notebooks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an IDE that works on the browser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supports live code, visualizations and text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Benefits: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Easy to demonstrate code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Performs well for testing code snippets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Good support for visualizations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Ideal for data scientists and scientists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Efficient for books, tutorial, code walkthroughs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buSzPts val="2400"/>
              <a:buChar char="•"/>
            </a:pPr>
            <a:r>
              <a:rPr lang="en-US"/>
              <a:t>Browser support: easier to install javascript based python libraries</a:t>
            </a: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307806" y="882718"/>
            <a:ext cx="369610" cy="369463"/>
            <a:chOff x="2594050" y="1631825"/>
            <a:chExt cx="439750" cy="439575"/>
          </a:xfrm>
        </p:grpSpPr>
        <p:sp>
          <p:nvSpPr>
            <p:cNvPr id="112" name="Shape 112"/>
            <p:cNvSpPr/>
            <p:nvPr/>
          </p:nvSpPr>
          <p:spPr>
            <a:xfrm>
              <a:off x="2594050" y="1883300"/>
              <a:ext cx="188100" cy="188100"/>
            </a:xfrm>
            <a:custGeom>
              <a:pathLst>
                <a:path extrusionOk="0" fill="none" h="120000" w="120000">
                  <a:moveTo>
                    <a:pt x="95528" y="0"/>
                  </a:moveTo>
                  <a:lnTo>
                    <a:pt x="8561" y="102524"/>
                  </a:lnTo>
                  <a:lnTo>
                    <a:pt x="15" y="120000"/>
                  </a:lnTo>
                  <a:lnTo>
                    <a:pt x="17489" y="111453"/>
                  </a:lnTo>
                  <a:lnTo>
                    <a:pt x="119984" y="24459"/>
                  </a:lnTo>
                  <a:lnTo>
                    <a:pt x="95528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26323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114300" lvl="0" marL="0" marR="0" rtl="0" algn="l">
                <a:spcBef>
                  <a:spcPts val="0"/>
                </a:spcBef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2857700" y="1631825"/>
              <a:ext cx="176100" cy="176100"/>
            </a:xfrm>
            <a:custGeom>
              <a:pathLst>
                <a:path extrusionOk="0" fill="none" h="120000" w="120000">
                  <a:moveTo>
                    <a:pt x="4568" y="46090"/>
                  </a:moveTo>
                  <a:lnTo>
                    <a:pt x="73919" y="115414"/>
                  </a:lnTo>
                  <a:lnTo>
                    <a:pt x="73919" y="115414"/>
                  </a:lnTo>
                  <a:lnTo>
                    <a:pt x="73919" y="115414"/>
                  </a:lnTo>
                  <a:lnTo>
                    <a:pt x="79306" y="117903"/>
                  </a:lnTo>
                  <a:lnTo>
                    <a:pt x="85120" y="119573"/>
                  </a:lnTo>
                  <a:lnTo>
                    <a:pt x="90524" y="119982"/>
                  </a:lnTo>
                  <a:lnTo>
                    <a:pt x="96337" y="119982"/>
                  </a:lnTo>
                  <a:lnTo>
                    <a:pt x="102150" y="118738"/>
                  </a:lnTo>
                  <a:lnTo>
                    <a:pt x="107538" y="116659"/>
                  </a:lnTo>
                  <a:lnTo>
                    <a:pt x="110026" y="115005"/>
                  </a:lnTo>
                  <a:lnTo>
                    <a:pt x="112533" y="113761"/>
                  </a:lnTo>
                  <a:lnTo>
                    <a:pt x="115022" y="111681"/>
                  </a:lnTo>
                  <a:lnTo>
                    <a:pt x="117511" y="109602"/>
                  </a:lnTo>
                  <a:lnTo>
                    <a:pt x="117511" y="109602"/>
                  </a:lnTo>
                  <a:lnTo>
                    <a:pt x="118346" y="108357"/>
                  </a:lnTo>
                  <a:lnTo>
                    <a:pt x="119590" y="106704"/>
                  </a:lnTo>
                  <a:lnTo>
                    <a:pt x="119999" y="104625"/>
                  </a:lnTo>
                  <a:lnTo>
                    <a:pt x="119999" y="102971"/>
                  </a:lnTo>
                  <a:lnTo>
                    <a:pt x="119999" y="102971"/>
                  </a:lnTo>
                  <a:lnTo>
                    <a:pt x="119999" y="101301"/>
                  </a:lnTo>
                  <a:lnTo>
                    <a:pt x="119590" y="99647"/>
                  </a:lnTo>
                  <a:lnTo>
                    <a:pt x="118346" y="97977"/>
                  </a:lnTo>
                  <a:lnTo>
                    <a:pt x="117511" y="96323"/>
                  </a:lnTo>
                  <a:lnTo>
                    <a:pt x="23679" y="2505"/>
                  </a:lnTo>
                  <a:lnTo>
                    <a:pt x="23679" y="2505"/>
                  </a:lnTo>
                  <a:lnTo>
                    <a:pt x="22008" y="1670"/>
                  </a:lnTo>
                  <a:lnTo>
                    <a:pt x="20355" y="426"/>
                  </a:lnTo>
                  <a:lnTo>
                    <a:pt x="18684" y="0"/>
                  </a:lnTo>
                  <a:lnTo>
                    <a:pt x="17030" y="0"/>
                  </a:lnTo>
                  <a:lnTo>
                    <a:pt x="17030" y="0"/>
                  </a:lnTo>
                  <a:lnTo>
                    <a:pt x="15377" y="0"/>
                  </a:lnTo>
                  <a:lnTo>
                    <a:pt x="13297" y="426"/>
                  </a:lnTo>
                  <a:lnTo>
                    <a:pt x="11626" y="1670"/>
                  </a:lnTo>
                  <a:lnTo>
                    <a:pt x="10382" y="2505"/>
                  </a:lnTo>
                  <a:lnTo>
                    <a:pt x="10382" y="2505"/>
                  </a:lnTo>
                  <a:lnTo>
                    <a:pt x="8302" y="4994"/>
                  </a:lnTo>
                  <a:lnTo>
                    <a:pt x="6239" y="7482"/>
                  </a:lnTo>
                  <a:lnTo>
                    <a:pt x="4995" y="9971"/>
                  </a:lnTo>
                  <a:lnTo>
                    <a:pt x="3324" y="12460"/>
                  </a:lnTo>
                  <a:lnTo>
                    <a:pt x="1244" y="17863"/>
                  </a:lnTo>
                  <a:lnTo>
                    <a:pt x="0" y="23676"/>
                  </a:lnTo>
                  <a:lnTo>
                    <a:pt x="0" y="29488"/>
                  </a:lnTo>
                  <a:lnTo>
                    <a:pt x="426" y="34875"/>
                  </a:lnTo>
                  <a:lnTo>
                    <a:pt x="2079" y="40687"/>
                  </a:lnTo>
                  <a:lnTo>
                    <a:pt x="4568" y="46090"/>
                  </a:lnTo>
                  <a:lnTo>
                    <a:pt x="4568" y="46090"/>
                  </a:lnTo>
                  <a:close/>
                </a:path>
              </a:pathLst>
            </a:custGeom>
            <a:noFill/>
            <a:ln cap="rnd" cmpd="sng" w="12175">
              <a:solidFill>
                <a:srgbClr val="26323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114300" lvl="0" marL="0" marR="0" rtl="0" algn="l">
                <a:spcBef>
                  <a:spcPts val="0"/>
                </a:spcBef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2662850" y="1699400"/>
              <a:ext cx="303300" cy="303300"/>
            </a:xfrm>
            <a:custGeom>
              <a:pathLst>
                <a:path extrusionOk="0" fill="none" h="120000" w="120000">
                  <a:moveTo>
                    <a:pt x="79518" y="9"/>
                  </a:moveTo>
                  <a:lnTo>
                    <a:pt x="48197" y="31568"/>
                  </a:lnTo>
                  <a:lnTo>
                    <a:pt x="48197" y="31568"/>
                  </a:lnTo>
                  <a:lnTo>
                    <a:pt x="45784" y="30608"/>
                  </a:lnTo>
                  <a:lnTo>
                    <a:pt x="43380" y="29648"/>
                  </a:lnTo>
                  <a:lnTo>
                    <a:pt x="40481" y="28679"/>
                  </a:lnTo>
                  <a:lnTo>
                    <a:pt x="37592" y="28194"/>
                  </a:lnTo>
                  <a:lnTo>
                    <a:pt x="34466" y="27472"/>
                  </a:lnTo>
                  <a:lnTo>
                    <a:pt x="31330" y="26997"/>
                  </a:lnTo>
                  <a:lnTo>
                    <a:pt x="28194" y="26750"/>
                  </a:lnTo>
                  <a:lnTo>
                    <a:pt x="25068" y="26750"/>
                  </a:lnTo>
                  <a:lnTo>
                    <a:pt x="25068" y="26750"/>
                  </a:lnTo>
                  <a:lnTo>
                    <a:pt x="22169" y="26750"/>
                  </a:lnTo>
                  <a:lnTo>
                    <a:pt x="19281" y="26997"/>
                  </a:lnTo>
                  <a:lnTo>
                    <a:pt x="16154" y="27472"/>
                  </a:lnTo>
                  <a:lnTo>
                    <a:pt x="13018" y="28194"/>
                  </a:lnTo>
                  <a:lnTo>
                    <a:pt x="9882" y="29401"/>
                  </a:lnTo>
                  <a:lnTo>
                    <a:pt x="6994" y="30608"/>
                  </a:lnTo>
                  <a:lnTo>
                    <a:pt x="4105" y="32537"/>
                  </a:lnTo>
                  <a:lnTo>
                    <a:pt x="1454" y="34704"/>
                  </a:lnTo>
                  <a:lnTo>
                    <a:pt x="1454" y="34704"/>
                  </a:lnTo>
                  <a:lnTo>
                    <a:pt x="732" y="35426"/>
                  </a:lnTo>
                  <a:lnTo>
                    <a:pt x="247" y="36385"/>
                  </a:lnTo>
                  <a:lnTo>
                    <a:pt x="9" y="37355"/>
                  </a:lnTo>
                  <a:lnTo>
                    <a:pt x="9" y="38562"/>
                  </a:lnTo>
                  <a:lnTo>
                    <a:pt x="9" y="38562"/>
                  </a:lnTo>
                  <a:lnTo>
                    <a:pt x="9" y="39521"/>
                  </a:lnTo>
                  <a:lnTo>
                    <a:pt x="247" y="40491"/>
                  </a:lnTo>
                  <a:lnTo>
                    <a:pt x="732" y="41450"/>
                  </a:lnTo>
                  <a:lnTo>
                    <a:pt x="1454" y="42410"/>
                  </a:lnTo>
                  <a:lnTo>
                    <a:pt x="77589" y="118555"/>
                  </a:lnTo>
                  <a:lnTo>
                    <a:pt x="77589" y="118555"/>
                  </a:lnTo>
                  <a:lnTo>
                    <a:pt x="78558" y="119277"/>
                  </a:lnTo>
                  <a:lnTo>
                    <a:pt x="79518" y="119752"/>
                  </a:lnTo>
                  <a:lnTo>
                    <a:pt x="80478" y="119999"/>
                  </a:lnTo>
                  <a:lnTo>
                    <a:pt x="81447" y="119999"/>
                  </a:lnTo>
                  <a:lnTo>
                    <a:pt x="81447" y="119999"/>
                  </a:lnTo>
                  <a:lnTo>
                    <a:pt x="82654" y="119999"/>
                  </a:lnTo>
                  <a:lnTo>
                    <a:pt x="83614" y="119752"/>
                  </a:lnTo>
                  <a:lnTo>
                    <a:pt x="84573" y="119277"/>
                  </a:lnTo>
                  <a:lnTo>
                    <a:pt x="85295" y="118555"/>
                  </a:lnTo>
                  <a:lnTo>
                    <a:pt x="85295" y="118555"/>
                  </a:lnTo>
                  <a:lnTo>
                    <a:pt x="87472" y="115904"/>
                  </a:lnTo>
                  <a:lnTo>
                    <a:pt x="89391" y="113005"/>
                  </a:lnTo>
                  <a:lnTo>
                    <a:pt x="90598" y="110117"/>
                  </a:lnTo>
                  <a:lnTo>
                    <a:pt x="91805" y="106981"/>
                  </a:lnTo>
                  <a:lnTo>
                    <a:pt x="92527" y="103854"/>
                  </a:lnTo>
                  <a:lnTo>
                    <a:pt x="93012" y="100718"/>
                  </a:lnTo>
                  <a:lnTo>
                    <a:pt x="93249" y="97830"/>
                  </a:lnTo>
                  <a:lnTo>
                    <a:pt x="93249" y="94941"/>
                  </a:lnTo>
                  <a:lnTo>
                    <a:pt x="93249" y="94941"/>
                  </a:lnTo>
                  <a:lnTo>
                    <a:pt x="93249" y="91805"/>
                  </a:lnTo>
                  <a:lnTo>
                    <a:pt x="93012" y="88679"/>
                  </a:lnTo>
                  <a:lnTo>
                    <a:pt x="92527" y="85543"/>
                  </a:lnTo>
                  <a:lnTo>
                    <a:pt x="91805" y="82407"/>
                  </a:lnTo>
                  <a:lnTo>
                    <a:pt x="91320" y="79518"/>
                  </a:lnTo>
                  <a:lnTo>
                    <a:pt x="90361" y="76629"/>
                  </a:lnTo>
                  <a:lnTo>
                    <a:pt x="89391" y="74215"/>
                  </a:lnTo>
                  <a:lnTo>
                    <a:pt x="88431" y="71812"/>
                  </a:lnTo>
                  <a:lnTo>
                    <a:pt x="119999" y="40491"/>
                  </a:lnTo>
                </a:path>
              </a:pathLst>
            </a:custGeom>
            <a:noFill/>
            <a:ln cap="rnd" cmpd="sng" w="12175">
              <a:solidFill>
                <a:srgbClr val="26323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114300" lvl="0" marL="0" marR="0" rtl="0" algn="l">
                <a:spcBef>
                  <a:spcPts val="0"/>
                </a:spcBef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2801675" y="1740825"/>
              <a:ext cx="50100" cy="50100"/>
            </a:xfrm>
            <a:custGeom>
              <a:pathLst>
                <a:path extrusionOk="0" fill="none" h="120000" w="120000">
                  <a:moveTo>
                    <a:pt x="60" y="119939"/>
                  </a:moveTo>
                  <a:lnTo>
                    <a:pt x="120000" y="0"/>
                  </a:lnTo>
                </a:path>
              </a:pathLst>
            </a:custGeom>
            <a:noFill/>
            <a:ln cap="rnd" cmpd="sng" w="12175">
              <a:solidFill>
                <a:srgbClr val="26323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114300" lvl="0" marL="0" marR="0" rtl="0" algn="l">
                <a:spcBef>
                  <a:spcPts val="0"/>
                </a:spcBef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Shape 116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117" name="Shape 117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ctrTitle"/>
          </p:nvPr>
        </p:nvSpPr>
        <p:spPr>
          <a:xfrm>
            <a:off x="3474879" y="2533387"/>
            <a:ext cx="6195594" cy="1014583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rIns="68550" wrap="square" tIns="68550">
            <a:noAutofit/>
          </a:bodyPr>
          <a:lstStyle/>
          <a:p>
            <a:pPr indent="-381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0091EA"/>
              </a:buClr>
              <a:buSzPts val="6000"/>
              <a:buFont typeface="Calibri"/>
              <a:buNone/>
            </a:pPr>
            <a:r>
              <a:rPr b="0" i="0" lang="en-US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 !</a:t>
            </a:r>
          </a:p>
        </p:txBody>
      </p:sp>
      <p:pic>
        <p:nvPicPr>
          <p:cNvPr id="385" name="Shape 3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678" y="2201662"/>
            <a:ext cx="1015862" cy="571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Shape 386"/>
          <p:cNvGrpSpPr/>
          <p:nvPr/>
        </p:nvGrpSpPr>
        <p:grpSpPr>
          <a:xfrm flipH="1" rot="10800000">
            <a:off x="-12" y="6735378"/>
            <a:ext cx="12180353" cy="121607"/>
            <a:chOff x="-1026110" y="2249199"/>
            <a:chExt cx="1683183" cy="45602"/>
          </a:xfrm>
        </p:grpSpPr>
        <p:sp>
          <p:nvSpPr>
            <p:cNvPr id="387" name="Shape 387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Jupyter Notebooks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600" y="2131526"/>
            <a:ext cx="6115524" cy="356556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1225425" y="3312700"/>
            <a:ext cx="35214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just">
              <a:spcBef>
                <a:spcPts val="0"/>
              </a:spcBef>
              <a:buNone/>
            </a:pPr>
            <a:r>
              <a:rPr lang="en-US" sz="1800"/>
              <a:t>Support for both documentation and live code, that can be compiled directly in-browser</a:t>
            </a:r>
          </a:p>
        </p:txBody>
      </p:sp>
      <p:cxnSp>
        <p:nvCxnSpPr>
          <p:cNvPr id="126" name="Shape 126"/>
          <p:cNvCxnSpPr/>
          <p:nvPr/>
        </p:nvCxnSpPr>
        <p:spPr>
          <a:xfrm flipH="1" rot="10800000">
            <a:off x="3580325" y="2867900"/>
            <a:ext cx="2376900" cy="597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7" name="Shape 127"/>
          <p:cNvCxnSpPr/>
          <p:nvPr/>
        </p:nvCxnSpPr>
        <p:spPr>
          <a:xfrm>
            <a:off x="2716625" y="3879200"/>
            <a:ext cx="3211200" cy="930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128" name="Shape 128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129" name="Shape 129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Jupyter Notebooks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1483800" y="3008125"/>
            <a:ext cx="3853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2400"/>
              <a:t>In browser visualization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075" y="1865776"/>
            <a:ext cx="6115523" cy="42259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Shape 138"/>
          <p:cNvCxnSpPr/>
          <p:nvPr/>
        </p:nvCxnSpPr>
        <p:spPr>
          <a:xfrm>
            <a:off x="3550800" y="3524875"/>
            <a:ext cx="3093000" cy="156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139" name="Shape 139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140" name="Shape 140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838200" y="2202000"/>
            <a:ext cx="7016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Python library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Easy Authentication 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Rich list of features that are </a:t>
            </a:r>
            <a:r>
              <a:rPr lang="en-US"/>
              <a:t>available</a:t>
            </a:r>
            <a:r>
              <a:rPr lang="en-US"/>
              <a:t> through Twitter UI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Multiple filters for searching and extracting tweets at once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SzPts val="2800"/>
              <a:buChar char="•"/>
            </a:pPr>
            <a:r>
              <a:rPr lang="en-US"/>
              <a:t>Additional feature to create </a:t>
            </a:r>
            <a:r>
              <a:rPr lang="en-US">
                <a:solidFill>
                  <a:srgbClr val="FF9900"/>
                </a:solidFill>
              </a:rPr>
              <a:t>Streams</a:t>
            </a:r>
            <a:r>
              <a:rPr lang="en-US"/>
              <a:t> for collecting </a:t>
            </a:r>
            <a:r>
              <a:rPr i="1" lang="en-US"/>
              <a:t>real time</a:t>
            </a:r>
            <a:r>
              <a:rPr lang="en-US"/>
              <a:t> data on tweets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 b="27304" l="0" r="0" t="0"/>
          <a:stretch/>
        </p:blipFill>
        <p:spPr>
          <a:xfrm>
            <a:off x="838200" y="488175"/>
            <a:ext cx="4286251" cy="9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8659225" y="2882625"/>
            <a:ext cx="33477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US" sz="1800">
                <a:solidFill>
                  <a:srgbClr val="666666"/>
                </a:solidFill>
              </a:rPr>
              <a:t>Getting started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US" sz="1800">
                <a:solidFill>
                  <a:srgbClr val="666666"/>
                </a:solidFill>
              </a:rPr>
              <a:t>Basic Features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en-US" sz="1800">
                <a:solidFill>
                  <a:srgbClr val="666666"/>
                </a:solidFill>
              </a:rPr>
              <a:t>Update status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en-US" sz="1800">
                <a:solidFill>
                  <a:srgbClr val="666666"/>
                </a:solidFill>
              </a:rPr>
              <a:t>Find friends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en-US" sz="1800">
                <a:solidFill>
                  <a:srgbClr val="666666"/>
                </a:solidFill>
              </a:rPr>
              <a:t>Follow / Unfollow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en-US" sz="1800">
                <a:solidFill>
                  <a:srgbClr val="666666"/>
                </a:solidFill>
              </a:rPr>
              <a:t>Timeline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US" sz="1800">
                <a:solidFill>
                  <a:srgbClr val="666666"/>
                </a:solidFill>
              </a:rPr>
              <a:t>Search (at once)</a:t>
            </a:r>
          </a:p>
          <a:p>
            <a:pPr indent="-342900" lvl="0" marL="457200">
              <a:spcBef>
                <a:spcPts val="0"/>
              </a:spcBef>
              <a:buClr>
                <a:srgbClr val="666666"/>
              </a:buClr>
              <a:buSzPts val="1800"/>
              <a:buChar char="●"/>
            </a:pPr>
            <a:r>
              <a:rPr lang="en-US" sz="1800">
                <a:solidFill>
                  <a:srgbClr val="666666"/>
                </a:solidFill>
              </a:rPr>
              <a:t>Search (through streams)</a:t>
            </a:r>
          </a:p>
        </p:txBody>
      </p:sp>
      <p:grpSp>
        <p:nvGrpSpPr>
          <p:cNvPr id="149" name="Shape 149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150" name="Shape 150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999999"/>
                </a:solidFill>
              </a:rPr>
              <a:t>Tweepy: </a:t>
            </a:r>
            <a:r>
              <a:rPr lang="en-US"/>
              <a:t>Authentication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➔"/>
            </a:pPr>
            <a:r>
              <a:rPr lang="en-US"/>
              <a:t>Create account with </a:t>
            </a:r>
            <a:r>
              <a:rPr lang="en-US">
                <a:solidFill>
                  <a:srgbClr val="0000FF"/>
                </a:solidFill>
              </a:rPr>
              <a:t>Twitter Developers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➔"/>
            </a:pPr>
            <a:r>
              <a:rPr lang="en-US">
                <a:solidFill>
                  <a:srgbClr val="000000"/>
                </a:solidFill>
              </a:rPr>
              <a:t>create an </a:t>
            </a:r>
            <a:r>
              <a:rPr lang="en-US">
                <a:solidFill>
                  <a:srgbClr val="0000FF"/>
                </a:solidFill>
              </a:rPr>
              <a:t>app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2800"/>
              <a:buChar char="➔"/>
            </a:pPr>
            <a:r>
              <a:rPr lang="en-US">
                <a:solidFill>
                  <a:srgbClr val="000000"/>
                </a:solidFill>
              </a:rPr>
              <a:t>follow the boilerplate code to get access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975" y="4550025"/>
            <a:ext cx="5894874" cy="180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>
            <a:endCxn id="160" idx="0"/>
          </p:cNvCxnSpPr>
          <p:nvPr/>
        </p:nvCxnSpPr>
        <p:spPr>
          <a:xfrm flipH="1" rot="10800000">
            <a:off x="5167391" y="1109825"/>
            <a:ext cx="4117500" cy="1321500"/>
          </a:xfrm>
          <a:prstGeom prst="curvedConnector4">
            <a:avLst>
              <a:gd fmla="val 24877" name="adj1"/>
              <a:gd fmla="val 11801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1" name="Shape 161"/>
          <p:cNvCxnSpPr>
            <a:endCxn id="158" idx="1"/>
          </p:cNvCxnSpPr>
          <p:nvPr/>
        </p:nvCxnSpPr>
        <p:spPr>
          <a:xfrm rot="5400000">
            <a:off x="793825" y="3557638"/>
            <a:ext cx="2351700" cy="1439400"/>
          </a:xfrm>
          <a:prstGeom prst="curvedConnector4">
            <a:avLst>
              <a:gd fmla="val 30798" name="adj1"/>
              <a:gd fmla="val 11654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5977" y="1109825"/>
            <a:ext cx="4137827" cy="5208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Shape 162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163" name="Shape 163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999999"/>
                </a:solidFill>
              </a:rPr>
              <a:t>Tweepy: </a:t>
            </a:r>
            <a:r>
              <a:rPr lang="en-US"/>
              <a:t>Basic Features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25" y="1643900"/>
            <a:ext cx="3682924" cy="465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8800" y="1690825"/>
            <a:ext cx="5581728" cy="4360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Shape 172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173" name="Shape 173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999999"/>
                </a:solidFill>
              </a:rPr>
              <a:t>Tweepy: </a:t>
            </a:r>
            <a:r>
              <a:rPr lang="en-US">
                <a:solidFill>
                  <a:srgbClr val="666666"/>
                </a:solidFill>
              </a:rPr>
              <a:t>Tweet Extraction</a:t>
            </a:r>
            <a:r>
              <a:rPr lang="en-US"/>
              <a:t> (api.</a:t>
            </a:r>
            <a:r>
              <a:rPr lang="en-US">
                <a:solidFill>
                  <a:srgbClr val="0000FF"/>
                </a:solidFill>
              </a:rPr>
              <a:t>search</a:t>
            </a:r>
            <a:r>
              <a:rPr lang="en-US"/>
              <a:t>)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775" y="1526275"/>
            <a:ext cx="10702449" cy="5020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Shape 183"/>
          <p:cNvGrpSpPr/>
          <p:nvPr/>
        </p:nvGrpSpPr>
        <p:grpSpPr>
          <a:xfrm flipH="1" rot="10800000">
            <a:off x="838106" y="1516752"/>
            <a:ext cx="10447348" cy="44293"/>
            <a:chOff x="-1026110" y="2249199"/>
            <a:chExt cx="1683183" cy="45602"/>
          </a:xfrm>
        </p:grpSpPr>
        <p:sp>
          <p:nvSpPr>
            <p:cNvPr id="184" name="Shape 184"/>
            <p:cNvSpPr/>
            <p:nvPr/>
          </p:nvSpPr>
          <p:spPr>
            <a:xfrm>
              <a:off x="-658427" y="2249201"/>
              <a:ext cx="1315500" cy="456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-1026110" y="2249199"/>
              <a:ext cx="452700" cy="456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